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6" r:id="rId3"/>
    <p:sldId id="285" r:id="rId4"/>
    <p:sldId id="287" r:id="rId5"/>
    <p:sldId id="288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4E"/>
    <a:srgbClr val="6EAFCC"/>
    <a:srgbClr val="8BC751"/>
    <a:srgbClr val="FDB940"/>
    <a:srgbClr val="01284F"/>
    <a:srgbClr val="3A3838"/>
    <a:srgbClr val="FFFFFF"/>
    <a:srgbClr val="A70E1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2" autoAdjust="0"/>
    <p:restoredTop sz="94660"/>
  </p:normalViewPr>
  <p:slideViewPr>
    <p:cSldViewPr snapToGrid="0">
      <p:cViewPr varScale="1">
        <p:scale>
          <a:sx n="94" d="100"/>
          <a:sy n="94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906275"/>
            <a:ext cx="9144000" cy="815008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933318"/>
            <a:ext cx="9144000" cy="8650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8719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906275"/>
            <a:ext cx="9144000" cy="815008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933318"/>
            <a:ext cx="9144000" cy="8650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629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17134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65982"/>
            <a:ext cx="9144000" cy="16830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431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17134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65982"/>
            <a:ext cx="9144000" cy="16830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940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987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200"/>
              </a:spcBef>
              <a:buNone/>
              <a:defRPr/>
            </a:lvl1pPr>
            <a:lvl2pPr marL="228600" indent="-228600">
              <a:spcBef>
                <a:spcPts val="1200"/>
              </a:spcBef>
              <a:defRPr/>
            </a:lvl2pPr>
            <a:lvl3pPr marL="465138" indent="-228600">
              <a:spcBef>
                <a:spcPts val="1200"/>
              </a:spcBef>
              <a:defRPr/>
            </a:lvl3pPr>
            <a:lvl4pPr marL="690563" indent="-228600">
              <a:spcBef>
                <a:spcPts val="1200"/>
              </a:spcBef>
              <a:defRPr/>
            </a:lvl4pPr>
            <a:lvl5pPr marL="914400" indent="-228600"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259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D09F06-67A6-2A2F-2AA0-CB41D60084F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6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1" r:id="rId2"/>
    <p:sldLayoutId id="2147483649" r:id="rId3"/>
    <p:sldLayoutId id="2147483664" r:id="rId4"/>
    <p:sldLayoutId id="2147483659" r:id="rId5"/>
    <p:sldLayoutId id="214748365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05729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holding a bag&#10;&#10;AI-generated content may be incorrect.">
            <a:extLst>
              <a:ext uri="{FF2B5EF4-FFF2-40B4-BE49-F238E27FC236}">
                <a16:creationId xmlns:a16="http://schemas.microsoft.com/office/drawing/2014/main" id="{97FD0716-E434-99E1-2ECF-5108E31489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E84EE6-6153-9196-9407-FA1C9129A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041" y="1470976"/>
            <a:ext cx="2438400" cy="1382765"/>
          </a:xfrm>
        </p:spPr>
        <p:txBody>
          <a:bodyPr/>
          <a:lstStyle/>
          <a:p>
            <a:pPr algn="l"/>
            <a:r>
              <a:rPr lang="en-US" sz="15000" dirty="0">
                <a:solidFill>
                  <a:srgbClr val="FFFFFF"/>
                </a:solidFill>
                <a:latin typeface="Montserrat Black" panose="00000A00000000000000" pitchFamily="2" charset="0"/>
              </a:rPr>
              <a:t>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34643C-F0BE-C034-53F1-875C9A12E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041" y="2729051"/>
            <a:ext cx="9144000" cy="865048"/>
          </a:xfrm>
        </p:spPr>
        <p:txBody>
          <a:bodyPr/>
          <a:lstStyle/>
          <a:p>
            <a:pPr algn="l"/>
            <a:r>
              <a:rPr lang="en-US" sz="6000" b="1" dirty="0">
                <a:solidFill>
                  <a:srgbClr val="FFFFFF"/>
                </a:solidFill>
              </a:rPr>
              <a:t>Reasons to </a:t>
            </a:r>
            <a:br>
              <a:rPr lang="en-US" sz="6000" b="1" dirty="0">
                <a:solidFill>
                  <a:srgbClr val="FFFFFF"/>
                </a:solidFill>
              </a:rPr>
            </a:br>
            <a:r>
              <a:rPr lang="en-US" sz="6000" b="1" dirty="0">
                <a:solidFill>
                  <a:srgbClr val="FFFFFF"/>
                </a:solidFill>
              </a:rPr>
              <a:t>Consider a </a:t>
            </a:r>
            <a:br>
              <a:rPr lang="en-US" sz="6000" b="1" dirty="0">
                <a:solidFill>
                  <a:srgbClr val="FFFFFF"/>
                </a:solidFill>
              </a:rPr>
            </a:br>
            <a:r>
              <a:rPr lang="en-US" sz="6000" b="1" dirty="0">
                <a:solidFill>
                  <a:srgbClr val="FFFFFF"/>
                </a:solidFill>
              </a:rPr>
              <a:t>Healthcare Career</a:t>
            </a:r>
          </a:p>
        </p:txBody>
      </p:sp>
    </p:spTree>
    <p:extLst>
      <p:ext uri="{BB962C8B-B14F-4D97-AF65-F5344CB8AC3E}">
        <p14:creationId xmlns:p14="http://schemas.microsoft.com/office/powerpoint/2010/main" val="134266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02CEA-8310-3C71-5AC7-34530F8F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600FCB5-B2D8-80C3-B30E-026E5A77A5E0}"/>
              </a:ext>
            </a:extLst>
          </p:cNvPr>
          <p:cNvSpPr/>
          <p:nvPr/>
        </p:nvSpPr>
        <p:spPr>
          <a:xfrm>
            <a:off x="645161" y="477520"/>
            <a:ext cx="2710177" cy="1986608"/>
          </a:xfrm>
          <a:prstGeom prst="roundRect">
            <a:avLst/>
          </a:prstGeom>
          <a:noFill/>
          <a:ln w="38100">
            <a:solidFill>
              <a:srgbClr val="A70E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FCA48FA-ABAF-8BCA-AFCE-43A6AD751143}"/>
              </a:ext>
            </a:extLst>
          </p:cNvPr>
          <p:cNvSpPr/>
          <p:nvPr/>
        </p:nvSpPr>
        <p:spPr>
          <a:xfrm>
            <a:off x="543559" y="375920"/>
            <a:ext cx="513080" cy="513080"/>
          </a:xfrm>
          <a:prstGeom prst="ellipse">
            <a:avLst/>
          </a:prstGeom>
          <a:solidFill>
            <a:srgbClr val="A7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F8E9E3-AECD-5FA2-53EB-4243AFBECADE}"/>
              </a:ext>
            </a:extLst>
          </p:cNvPr>
          <p:cNvSpPr txBox="1"/>
          <p:nvPr/>
        </p:nvSpPr>
        <p:spPr>
          <a:xfrm>
            <a:off x="543559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BA10BA-2D1B-C4BC-BD86-3EEA73B015C5}"/>
              </a:ext>
            </a:extLst>
          </p:cNvPr>
          <p:cNvSpPr txBox="1"/>
          <p:nvPr/>
        </p:nvSpPr>
        <p:spPr>
          <a:xfrm>
            <a:off x="1056639" y="791875"/>
            <a:ext cx="19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You’ll improve lives and build stronger communities through better health.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One of the most important benefits of being a healthcare professional is that you will make a difference in the lives </a:t>
            </a:r>
            <a:b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</a:br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of others.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030C85A-776B-260A-8CB3-97D5B5D9FF91}"/>
              </a:ext>
            </a:extLst>
          </p:cNvPr>
          <p:cNvSpPr/>
          <p:nvPr/>
        </p:nvSpPr>
        <p:spPr>
          <a:xfrm>
            <a:off x="3553461" y="477520"/>
            <a:ext cx="2352040" cy="1986608"/>
          </a:xfrm>
          <a:prstGeom prst="roundRect">
            <a:avLst/>
          </a:prstGeom>
          <a:noFill/>
          <a:ln w="38100">
            <a:solidFill>
              <a:srgbClr val="FDB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E9EBB0-DE32-7460-7F21-CE57E8C7D2CF}"/>
              </a:ext>
            </a:extLst>
          </p:cNvPr>
          <p:cNvSpPr/>
          <p:nvPr/>
        </p:nvSpPr>
        <p:spPr>
          <a:xfrm>
            <a:off x="3451858" y="375920"/>
            <a:ext cx="513080" cy="513080"/>
          </a:xfrm>
          <a:prstGeom prst="ellipse">
            <a:avLst/>
          </a:prstGeom>
          <a:solidFill>
            <a:srgbClr val="FDB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542E73-9595-317C-3774-5130EC853507}"/>
              </a:ext>
            </a:extLst>
          </p:cNvPr>
          <p:cNvSpPr txBox="1"/>
          <p:nvPr/>
        </p:nvSpPr>
        <p:spPr>
          <a:xfrm>
            <a:off x="3451858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0867B6-EAA1-0167-B364-92BF81F0A28E}"/>
              </a:ext>
            </a:extLst>
          </p:cNvPr>
          <p:cNvSpPr txBox="1"/>
          <p:nvPr/>
        </p:nvSpPr>
        <p:spPr>
          <a:xfrm>
            <a:off x="3964939" y="791875"/>
            <a:ext cx="1569716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  <a:t>You will do work that interests you. 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You can treat patients in an office or study cells under a microscope. You can work in a doctor’s office or in a large hospital. The range of careers is unlimited!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4234C22-ED75-B548-B349-305C62A21414}"/>
              </a:ext>
            </a:extLst>
          </p:cNvPr>
          <p:cNvSpPr/>
          <p:nvPr/>
        </p:nvSpPr>
        <p:spPr>
          <a:xfrm>
            <a:off x="6116319" y="477520"/>
            <a:ext cx="2539988" cy="1986608"/>
          </a:xfrm>
          <a:prstGeom prst="roundRect">
            <a:avLst/>
          </a:prstGeom>
          <a:noFill/>
          <a:ln w="38100">
            <a:solidFill>
              <a:srgbClr val="8BC7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8C81D2-2D9F-A90B-B3A0-3FE41212B870}"/>
              </a:ext>
            </a:extLst>
          </p:cNvPr>
          <p:cNvSpPr/>
          <p:nvPr/>
        </p:nvSpPr>
        <p:spPr>
          <a:xfrm>
            <a:off x="6014717" y="375920"/>
            <a:ext cx="513080" cy="513080"/>
          </a:xfrm>
          <a:prstGeom prst="ellipse">
            <a:avLst/>
          </a:prstGeom>
          <a:solidFill>
            <a:srgbClr val="8BC7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0E7F52-0352-DBF5-8230-F172E6B6E915}"/>
              </a:ext>
            </a:extLst>
          </p:cNvPr>
          <p:cNvSpPr txBox="1"/>
          <p:nvPr/>
        </p:nvSpPr>
        <p:spPr>
          <a:xfrm>
            <a:off x="6014717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861122-1F90-ABD0-FEA8-215AE8B7076B}"/>
              </a:ext>
            </a:extLst>
          </p:cNvPr>
          <p:cNvSpPr txBox="1"/>
          <p:nvPr/>
        </p:nvSpPr>
        <p:spPr>
          <a:xfrm>
            <a:off x="6527798" y="791875"/>
            <a:ext cx="1803397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  <a:t>You can live and work anywhere you want.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There is a strong demand for healthcare professionals in a wide range of fields across the United States, so you can choose where you want to live and what setting you want to work in.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889B889-BF23-58A9-69FE-8C6C6BFEF602}"/>
              </a:ext>
            </a:extLst>
          </p:cNvPr>
          <p:cNvSpPr/>
          <p:nvPr/>
        </p:nvSpPr>
        <p:spPr>
          <a:xfrm>
            <a:off x="8867125" y="477520"/>
            <a:ext cx="2712716" cy="1986608"/>
          </a:xfrm>
          <a:prstGeom prst="roundRect">
            <a:avLst/>
          </a:prstGeom>
          <a:noFill/>
          <a:ln w="38100">
            <a:solidFill>
              <a:srgbClr val="6EA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49C1526-7AC2-EFB5-7D20-3659C2810709}"/>
              </a:ext>
            </a:extLst>
          </p:cNvPr>
          <p:cNvSpPr/>
          <p:nvPr/>
        </p:nvSpPr>
        <p:spPr>
          <a:xfrm>
            <a:off x="8765523" y="375920"/>
            <a:ext cx="513080" cy="513080"/>
          </a:xfrm>
          <a:prstGeom prst="ellipse">
            <a:avLst/>
          </a:prstGeom>
          <a:solidFill>
            <a:srgbClr val="6EA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32CFAA-0A14-9D73-84EE-16002F429457}"/>
              </a:ext>
            </a:extLst>
          </p:cNvPr>
          <p:cNvSpPr txBox="1"/>
          <p:nvPr/>
        </p:nvSpPr>
        <p:spPr>
          <a:xfrm>
            <a:off x="8765523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6E8A5F-4C11-8055-D5CB-B7F7A03064CC}"/>
              </a:ext>
            </a:extLst>
          </p:cNvPr>
          <p:cNvSpPr txBox="1"/>
          <p:nvPr/>
        </p:nvSpPr>
        <p:spPr>
          <a:xfrm>
            <a:off x="9278604" y="791875"/>
            <a:ext cx="2087876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  <a:t>You can learn by reading </a:t>
            </a:r>
            <a:b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</a:br>
            <a: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  <a:t>and doing.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Many healthcare career education programs involve both classroom lectures and hands-on learning opportunities. You might spend time in a lab, interning in a community clinic or do a clinical rotation in a hospital. 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D065013-67AF-67C0-F09B-A163203F4D3B}"/>
              </a:ext>
            </a:extLst>
          </p:cNvPr>
          <p:cNvSpPr/>
          <p:nvPr/>
        </p:nvSpPr>
        <p:spPr>
          <a:xfrm>
            <a:off x="645161" y="2659708"/>
            <a:ext cx="2710177" cy="1986608"/>
          </a:xfrm>
          <a:prstGeom prst="roundRect">
            <a:avLst/>
          </a:prstGeom>
          <a:noFill/>
          <a:ln w="38100">
            <a:solidFill>
              <a:srgbClr val="A70E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BFF1A87-C413-C1BA-188D-E9C7B3165EED}"/>
              </a:ext>
            </a:extLst>
          </p:cNvPr>
          <p:cNvSpPr/>
          <p:nvPr/>
        </p:nvSpPr>
        <p:spPr>
          <a:xfrm>
            <a:off x="543559" y="2558108"/>
            <a:ext cx="513080" cy="513080"/>
          </a:xfrm>
          <a:prstGeom prst="ellipse">
            <a:avLst/>
          </a:prstGeom>
          <a:solidFill>
            <a:srgbClr val="A7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5879402-8833-EB2B-F883-6F9E161E818A}"/>
              </a:ext>
            </a:extLst>
          </p:cNvPr>
          <p:cNvSpPr txBox="1"/>
          <p:nvPr/>
        </p:nvSpPr>
        <p:spPr>
          <a:xfrm>
            <a:off x="543559" y="2614593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3BC03D-AB37-0F1E-04F8-98774FB97270}"/>
              </a:ext>
            </a:extLst>
          </p:cNvPr>
          <p:cNvSpPr txBox="1"/>
          <p:nvPr/>
        </p:nvSpPr>
        <p:spPr>
          <a:xfrm>
            <a:off x="1056639" y="2974063"/>
            <a:ext cx="194056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 can find a health career that fits your educational plans.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There are healthcare careers that require as little as six months of education and others that require more than 10 years of education after high school.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0B18A66-6B90-ADE3-4E5C-5FBF1E3F11C3}"/>
              </a:ext>
            </a:extLst>
          </p:cNvPr>
          <p:cNvSpPr/>
          <p:nvPr/>
        </p:nvSpPr>
        <p:spPr>
          <a:xfrm>
            <a:off x="3553461" y="2659708"/>
            <a:ext cx="2352040" cy="1986608"/>
          </a:xfrm>
          <a:prstGeom prst="roundRect">
            <a:avLst/>
          </a:prstGeom>
          <a:noFill/>
          <a:ln w="38100">
            <a:solidFill>
              <a:srgbClr val="FDB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281AE21-65B7-7380-54CE-F475FA22F7E8}"/>
              </a:ext>
            </a:extLst>
          </p:cNvPr>
          <p:cNvSpPr/>
          <p:nvPr/>
        </p:nvSpPr>
        <p:spPr>
          <a:xfrm>
            <a:off x="3451858" y="2558108"/>
            <a:ext cx="513080" cy="513080"/>
          </a:xfrm>
          <a:prstGeom prst="ellipse">
            <a:avLst/>
          </a:prstGeom>
          <a:solidFill>
            <a:srgbClr val="FDB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02166E8-CA90-B4D5-CFAC-1E510DAFD72F}"/>
              </a:ext>
            </a:extLst>
          </p:cNvPr>
          <p:cNvSpPr txBox="1"/>
          <p:nvPr/>
        </p:nvSpPr>
        <p:spPr>
          <a:xfrm>
            <a:off x="3451858" y="2614593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94E22AB-FF9A-3062-72E5-E7DCB882D410}"/>
              </a:ext>
            </a:extLst>
          </p:cNvPr>
          <p:cNvSpPr txBox="1"/>
          <p:nvPr/>
        </p:nvSpPr>
        <p:spPr>
          <a:xfrm>
            <a:off x="3964939" y="2974063"/>
            <a:ext cx="15697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  <a:t>You can get help to pay for school.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There are hundreds of scholarships, financial aid programs, grants and student loans available to help future healthcare workers. 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3678C63-9B25-21C7-3762-17336C140E7B}"/>
              </a:ext>
            </a:extLst>
          </p:cNvPr>
          <p:cNvSpPr/>
          <p:nvPr/>
        </p:nvSpPr>
        <p:spPr>
          <a:xfrm>
            <a:off x="6116319" y="2659708"/>
            <a:ext cx="2539988" cy="1986608"/>
          </a:xfrm>
          <a:prstGeom prst="roundRect">
            <a:avLst/>
          </a:prstGeom>
          <a:noFill/>
          <a:ln w="38100">
            <a:solidFill>
              <a:srgbClr val="8BC7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FD9ACA6-CD96-4529-ED4A-16CDD817CA59}"/>
              </a:ext>
            </a:extLst>
          </p:cNvPr>
          <p:cNvSpPr/>
          <p:nvPr/>
        </p:nvSpPr>
        <p:spPr>
          <a:xfrm>
            <a:off x="6014717" y="2558108"/>
            <a:ext cx="513080" cy="513080"/>
          </a:xfrm>
          <a:prstGeom prst="ellipse">
            <a:avLst/>
          </a:prstGeom>
          <a:solidFill>
            <a:srgbClr val="8BC7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5621B49-0E0D-6465-1BF4-F058CFDFC730}"/>
              </a:ext>
            </a:extLst>
          </p:cNvPr>
          <p:cNvSpPr txBox="1"/>
          <p:nvPr/>
        </p:nvSpPr>
        <p:spPr>
          <a:xfrm>
            <a:off x="6014717" y="2614593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9681FFF-4B72-F545-5433-2C799EE0BF0B}"/>
              </a:ext>
            </a:extLst>
          </p:cNvPr>
          <p:cNvSpPr txBox="1"/>
          <p:nvPr/>
        </p:nvSpPr>
        <p:spPr>
          <a:xfrm>
            <a:off x="6527798" y="2974063"/>
            <a:ext cx="1803397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  <a:t>You’ll have opportunities to advance.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Many employers provide education assistance for employees to go to school to qualify for higher-paying positions.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6B0C25A-4703-2CC9-4139-9BDFA468C490}"/>
              </a:ext>
            </a:extLst>
          </p:cNvPr>
          <p:cNvSpPr/>
          <p:nvPr/>
        </p:nvSpPr>
        <p:spPr>
          <a:xfrm>
            <a:off x="8867125" y="2659708"/>
            <a:ext cx="2712716" cy="1986608"/>
          </a:xfrm>
          <a:prstGeom prst="roundRect">
            <a:avLst/>
          </a:prstGeom>
          <a:noFill/>
          <a:ln w="38100">
            <a:solidFill>
              <a:srgbClr val="6EA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7A39A308-6AF9-432D-A949-F838C168F54B}"/>
              </a:ext>
            </a:extLst>
          </p:cNvPr>
          <p:cNvSpPr/>
          <p:nvPr/>
        </p:nvSpPr>
        <p:spPr>
          <a:xfrm>
            <a:off x="8765523" y="2558108"/>
            <a:ext cx="513080" cy="513080"/>
          </a:xfrm>
          <a:prstGeom prst="ellipse">
            <a:avLst/>
          </a:prstGeom>
          <a:solidFill>
            <a:srgbClr val="6EA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33D34F1-F46D-61E9-5E86-55A02C7E79D8}"/>
              </a:ext>
            </a:extLst>
          </p:cNvPr>
          <p:cNvSpPr txBox="1"/>
          <p:nvPr/>
        </p:nvSpPr>
        <p:spPr>
          <a:xfrm>
            <a:off x="8765523" y="2614593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8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1C3D75E-2B47-A8E2-6BEC-2179F1A3E701}"/>
              </a:ext>
            </a:extLst>
          </p:cNvPr>
          <p:cNvSpPr txBox="1"/>
          <p:nvPr/>
        </p:nvSpPr>
        <p:spPr>
          <a:xfrm>
            <a:off x="9278604" y="2974063"/>
            <a:ext cx="2087876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14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 can work with people—</a:t>
            </a:r>
            <a:br>
              <a:rPr lang="en-US" sz="14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</a:br>
            <a:r>
              <a:rPr lang="en-US" sz="14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or not.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Some healthcare careers involve working as a team, while others involve working alone. You can choose the type of role you prefer. 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76AF2825-0C8B-7866-6126-2F352BD626E2}"/>
              </a:ext>
            </a:extLst>
          </p:cNvPr>
          <p:cNvSpPr/>
          <p:nvPr/>
        </p:nvSpPr>
        <p:spPr>
          <a:xfrm>
            <a:off x="645161" y="4841240"/>
            <a:ext cx="2710177" cy="1854200"/>
          </a:xfrm>
          <a:prstGeom prst="roundRect">
            <a:avLst/>
          </a:prstGeom>
          <a:noFill/>
          <a:ln w="38100">
            <a:solidFill>
              <a:srgbClr val="A70E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E5ACA2C-A62B-2FD8-0F80-37607952AFCF}"/>
              </a:ext>
            </a:extLst>
          </p:cNvPr>
          <p:cNvSpPr/>
          <p:nvPr/>
        </p:nvSpPr>
        <p:spPr>
          <a:xfrm>
            <a:off x="543559" y="4739640"/>
            <a:ext cx="513080" cy="513080"/>
          </a:xfrm>
          <a:prstGeom prst="ellipse">
            <a:avLst/>
          </a:prstGeom>
          <a:solidFill>
            <a:srgbClr val="A7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01B393E-D518-D273-A569-3DDEF40426DC}"/>
              </a:ext>
            </a:extLst>
          </p:cNvPr>
          <p:cNvSpPr txBox="1"/>
          <p:nvPr/>
        </p:nvSpPr>
        <p:spPr>
          <a:xfrm>
            <a:off x="543559" y="479612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79E37A7-6C0A-E438-E0D3-792614230137}"/>
              </a:ext>
            </a:extLst>
          </p:cNvPr>
          <p:cNvSpPr txBox="1"/>
          <p:nvPr/>
        </p:nvSpPr>
        <p:spPr>
          <a:xfrm>
            <a:off x="1056639" y="5155595"/>
            <a:ext cx="19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You’ll earn a good salary.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Healthcare workers make great money, and the average entry-level healthcare worker earns about $15 per hour. The more experience and training you get in your field, the more money you can make. 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F23F079E-EC51-8268-A2C9-B2A1046691B7}"/>
              </a:ext>
            </a:extLst>
          </p:cNvPr>
          <p:cNvSpPr/>
          <p:nvPr/>
        </p:nvSpPr>
        <p:spPr>
          <a:xfrm>
            <a:off x="3553461" y="4841240"/>
            <a:ext cx="2352040" cy="1854200"/>
          </a:xfrm>
          <a:prstGeom prst="roundRect">
            <a:avLst/>
          </a:prstGeom>
          <a:noFill/>
          <a:ln w="38100">
            <a:solidFill>
              <a:srgbClr val="FDB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233CC45-6157-B24E-2008-FACEA14015F0}"/>
              </a:ext>
            </a:extLst>
          </p:cNvPr>
          <p:cNvSpPr/>
          <p:nvPr/>
        </p:nvSpPr>
        <p:spPr>
          <a:xfrm>
            <a:off x="3451858" y="4739640"/>
            <a:ext cx="513080" cy="513080"/>
          </a:xfrm>
          <a:prstGeom prst="ellipse">
            <a:avLst/>
          </a:prstGeom>
          <a:solidFill>
            <a:srgbClr val="FDB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C37F65-F5DE-4C55-F27A-C9EE79206F10}"/>
              </a:ext>
            </a:extLst>
          </p:cNvPr>
          <p:cNvSpPr txBox="1"/>
          <p:nvPr/>
        </p:nvSpPr>
        <p:spPr>
          <a:xfrm>
            <a:off x="3451858" y="479612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10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22CC27E-B297-3C97-9DF9-0C9BF62229DD}"/>
              </a:ext>
            </a:extLst>
          </p:cNvPr>
          <p:cNvSpPr txBox="1"/>
          <p:nvPr/>
        </p:nvSpPr>
        <p:spPr>
          <a:xfrm>
            <a:off x="3964939" y="5155595"/>
            <a:ext cx="1569716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1400" b="1" i="0" u="none" strike="noStrike" baseline="30000" dirty="0">
                <a:solidFill>
                  <a:srgbClr val="53555A"/>
                </a:solidFill>
                <a:latin typeface="Montserrat-SemiBold"/>
              </a:rPr>
              <a:t>You’ll have job security.</a:t>
            </a:r>
          </a:p>
          <a:p>
            <a:endParaRPr lang="en-US" sz="14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14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Unlike some industries that are losing workers, the healthcare industry continues to experience rapid growth.  </a:t>
            </a:r>
          </a:p>
        </p:txBody>
      </p:sp>
    </p:spTree>
    <p:extLst>
      <p:ext uri="{BB962C8B-B14F-4D97-AF65-F5344CB8AC3E}">
        <p14:creationId xmlns:p14="http://schemas.microsoft.com/office/powerpoint/2010/main" val="1317900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161FD-616C-FCCC-F411-0B2FD8A96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9D85D4-4778-825E-DDDE-75A13AE70E3F}"/>
              </a:ext>
            </a:extLst>
          </p:cNvPr>
          <p:cNvSpPr/>
          <p:nvPr/>
        </p:nvSpPr>
        <p:spPr>
          <a:xfrm>
            <a:off x="868681" y="477520"/>
            <a:ext cx="4701538" cy="1818640"/>
          </a:xfrm>
          <a:prstGeom prst="roundRect">
            <a:avLst/>
          </a:prstGeom>
          <a:noFill/>
          <a:ln w="38100">
            <a:solidFill>
              <a:srgbClr val="A70E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3D54837-DEA9-6278-D1B6-E6C18A612ECA}"/>
              </a:ext>
            </a:extLst>
          </p:cNvPr>
          <p:cNvSpPr/>
          <p:nvPr/>
        </p:nvSpPr>
        <p:spPr>
          <a:xfrm>
            <a:off x="767079" y="375920"/>
            <a:ext cx="513080" cy="513080"/>
          </a:xfrm>
          <a:prstGeom prst="ellipse">
            <a:avLst/>
          </a:prstGeom>
          <a:solidFill>
            <a:srgbClr val="A7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91C2F8-56FF-A465-C7A5-10F9AB422D4F}"/>
              </a:ext>
            </a:extLst>
          </p:cNvPr>
          <p:cNvSpPr txBox="1"/>
          <p:nvPr/>
        </p:nvSpPr>
        <p:spPr>
          <a:xfrm>
            <a:off x="767079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C864C5-211B-31C7-47F2-57CB6289E121}"/>
              </a:ext>
            </a:extLst>
          </p:cNvPr>
          <p:cNvSpPr txBox="1"/>
          <p:nvPr/>
        </p:nvSpPr>
        <p:spPr>
          <a:xfrm>
            <a:off x="1280159" y="791875"/>
            <a:ext cx="4107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You’ll improve lives and build stronger communities through better health.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One of the most important benefits of being a healthcare professional is that you will make a difference in the lives of others.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1B5013D-5928-6672-CD07-D55557328973}"/>
              </a:ext>
            </a:extLst>
          </p:cNvPr>
          <p:cNvSpPr/>
          <p:nvPr/>
        </p:nvSpPr>
        <p:spPr>
          <a:xfrm>
            <a:off x="5925821" y="477520"/>
            <a:ext cx="5397497" cy="1818640"/>
          </a:xfrm>
          <a:prstGeom prst="roundRect">
            <a:avLst/>
          </a:prstGeom>
          <a:noFill/>
          <a:ln w="38100">
            <a:solidFill>
              <a:srgbClr val="6EA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5FD5DE-2AFC-1276-6648-589ACCDEFC0E}"/>
              </a:ext>
            </a:extLst>
          </p:cNvPr>
          <p:cNvSpPr/>
          <p:nvPr/>
        </p:nvSpPr>
        <p:spPr>
          <a:xfrm>
            <a:off x="5824220" y="375920"/>
            <a:ext cx="513080" cy="513080"/>
          </a:xfrm>
          <a:prstGeom prst="ellipse">
            <a:avLst/>
          </a:prstGeom>
          <a:solidFill>
            <a:srgbClr val="6EA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23D85A-629C-04EF-20F7-BDF00A6F114D}"/>
              </a:ext>
            </a:extLst>
          </p:cNvPr>
          <p:cNvSpPr txBox="1"/>
          <p:nvPr/>
        </p:nvSpPr>
        <p:spPr>
          <a:xfrm>
            <a:off x="5824220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57F25-1496-1FE2-6907-3AD61AE85D06}"/>
              </a:ext>
            </a:extLst>
          </p:cNvPr>
          <p:cNvSpPr txBox="1"/>
          <p:nvPr/>
        </p:nvSpPr>
        <p:spPr>
          <a:xfrm>
            <a:off x="6337299" y="791875"/>
            <a:ext cx="4701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 can learn by reading and doing.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Many healthcare career education programs involve both classroom lectures and hands-on learning opportunities. You might spend time in a lab, interning in a community clinic or do a clinical rotation in a hospital. 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0B471BA-044C-1233-66D8-637BE20CD63A}"/>
              </a:ext>
            </a:extLst>
          </p:cNvPr>
          <p:cNvSpPr/>
          <p:nvPr/>
        </p:nvSpPr>
        <p:spPr>
          <a:xfrm>
            <a:off x="868681" y="2610515"/>
            <a:ext cx="4701538" cy="1818640"/>
          </a:xfrm>
          <a:prstGeom prst="roundRect">
            <a:avLst/>
          </a:prstGeom>
          <a:noFill/>
          <a:ln w="38100">
            <a:solidFill>
              <a:srgbClr val="FDB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A79CA7-95D4-3179-458E-2EAC6CE451C9}"/>
              </a:ext>
            </a:extLst>
          </p:cNvPr>
          <p:cNvSpPr/>
          <p:nvPr/>
        </p:nvSpPr>
        <p:spPr>
          <a:xfrm>
            <a:off x="767079" y="2508915"/>
            <a:ext cx="513080" cy="513080"/>
          </a:xfrm>
          <a:prstGeom prst="ellipse">
            <a:avLst/>
          </a:prstGeom>
          <a:solidFill>
            <a:srgbClr val="FDB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A350D0-F86A-8578-BD84-D6C766B2A09D}"/>
              </a:ext>
            </a:extLst>
          </p:cNvPr>
          <p:cNvSpPr txBox="1"/>
          <p:nvPr/>
        </p:nvSpPr>
        <p:spPr>
          <a:xfrm>
            <a:off x="767079" y="2565400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2A0B3F-C4E0-D7C1-A8F8-F2798859E8AD}"/>
              </a:ext>
            </a:extLst>
          </p:cNvPr>
          <p:cNvSpPr txBox="1"/>
          <p:nvPr/>
        </p:nvSpPr>
        <p:spPr>
          <a:xfrm>
            <a:off x="1280159" y="2924870"/>
            <a:ext cx="4107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You’ll do work that interests you.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You can treat patients in an office or study cells under a microscope. You can work in a doctor’s office or in a large hospital. The range of careers is unlimited!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BBA48E9-1BCB-0E1F-910F-86CE0A8E9AB6}"/>
              </a:ext>
            </a:extLst>
          </p:cNvPr>
          <p:cNvSpPr/>
          <p:nvPr/>
        </p:nvSpPr>
        <p:spPr>
          <a:xfrm>
            <a:off x="5925821" y="2610515"/>
            <a:ext cx="5397497" cy="1818640"/>
          </a:xfrm>
          <a:prstGeom prst="roundRect">
            <a:avLst/>
          </a:prstGeom>
          <a:noFill/>
          <a:ln w="38100">
            <a:solidFill>
              <a:srgbClr val="0027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8B295CA-5F06-E4E4-01AE-B2F071A2382A}"/>
              </a:ext>
            </a:extLst>
          </p:cNvPr>
          <p:cNvSpPr/>
          <p:nvPr/>
        </p:nvSpPr>
        <p:spPr>
          <a:xfrm>
            <a:off x="5824220" y="2508915"/>
            <a:ext cx="513080" cy="513080"/>
          </a:xfrm>
          <a:prstGeom prst="ellipse">
            <a:avLst/>
          </a:prstGeom>
          <a:solidFill>
            <a:srgbClr val="0027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F91967-7D0E-B704-C057-AEC1C441E2C9}"/>
              </a:ext>
            </a:extLst>
          </p:cNvPr>
          <p:cNvSpPr txBox="1"/>
          <p:nvPr/>
        </p:nvSpPr>
        <p:spPr>
          <a:xfrm>
            <a:off x="5824220" y="2565400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04BE64-A3CA-145A-1C71-848A69CB1DEF}"/>
              </a:ext>
            </a:extLst>
          </p:cNvPr>
          <p:cNvSpPr txBox="1"/>
          <p:nvPr/>
        </p:nvSpPr>
        <p:spPr>
          <a:xfrm>
            <a:off x="6337299" y="2924870"/>
            <a:ext cx="4701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 can find a health career that fits your educational plans.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There are healthcare careers that require as little as six months of education and others that require more than 10 years of education after high school.  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8D00826-357E-4F82-710B-19763378C0CB}"/>
              </a:ext>
            </a:extLst>
          </p:cNvPr>
          <p:cNvSpPr/>
          <p:nvPr/>
        </p:nvSpPr>
        <p:spPr>
          <a:xfrm>
            <a:off x="868681" y="4743510"/>
            <a:ext cx="4701538" cy="1818640"/>
          </a:xfrm>
          <a:prstGeom prst="roundRect">
            <a:avLst/>
          </a:prstGeom>
          <a:noFill/>
          <a:ln w="38100">
            <a:solidFill>
              <a:srgbClr val="8BC7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93C1DAD-9715-5F3A-F703-E00233535463}"/>
              </a:ext>
            </a:extLst>
          </p:cNvPr>
          <p:cNvSpPr/>
          <p:nvPr/>
        </p:nvSpPr>
        <p:spPr>
          <a:xfrm>
            <a:off x="767079" y="4641910"/>
            <a:ext cx="513080" cy="513080"/>
          </a:xfrm>
          <a:prstGeom prst="ellipse">
            <a:avLst/>
          </a:prstGeom>
          <a:solidFill>
            <a:srgbClr val="8BC7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9354E8-2744-54B7-750E-2E5BC15938D7}"/>
              </a:ext>
            </a:extLst>
          </p:cNvPr>
          <p:cNvSpPr txBox="1"/>
          <p:nvPr/>
        </p:nvSpPr>
        <p:spPr>
          <a:xfrm>
            <a:off x="767079" y="469839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810CF4-9E73-198F-1515-545F26A40EB6}"/>
              </a:ext>
            </a:extLst>
          </p:cNvPr>
          <p:cNvSpPr txBox="1"/>
          <p:nvPr/>
        </p:nvSpPr>
        <p:spPr>
          <a:xfrm>
            <a:off x="1280159" y="5057865"/>
            <a:ext cx="4107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 can live and work anywhere you want.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There is a strong demand for healthcare professionals in a wide range of fields across the United States, so you can choose where you want to live and what setting you want to work in.</a:t>
            </a:r>
          </a:p>
        </p:txBody>
      </p:sp>
    </p:spTree>
    <p:extLst>
      <p:ext uri="{BB962C8B-B14F-4D97-AF65-F5344CB8AC3E}">
        <p14:creationId xmlns:p14="http://schemas.microsoft.com/office/powerpoint/2010/main" val="1054307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9D9EC-6A0E-048D-4A25-5C2F910E5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8A5AEA-BEB5-7CD0-A499-16FEB65077E9}"/>
              </a:ext>
            </a:extLst>
          </p:cNvPr>
          <p:cNvSpPr/>
          <p:nvPr/>
        </p:nvSpPr>
        <p:spPr>
          <a:xfrm>
            <a:off x="868681" y="477520"/>
            <a:ext cx="4701538" cy="1818640"/>
          </a:xfrm>
          <a:prstGeom prst="roundRect">
            <a:avLst/>
          </a:prstGeom>
          <a:noFill/>
          <a:ln w="38100">
            <a:solidFill>
              <a:srgbClr val="A70E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8F3E0B-0F35-93E5-0582-8BF8014E7491}"/>
              </a:ext>
            </a:extLst>
          </p:cNvPr>
          <p:cNvSpPr/>
          <p:nvPr/>
        </p:nvSpPr>
        <p:spPr>
          <a:xfrm>
            <a:off x="767079" y="375920"/>
            <a:ext cx="513080" cy="513080"/>
          </a:xfrm>
          <a:prstGeom prst="ellipse">
            <a:avLst/>
          </a:prstGeom>
          <a:solidFill>
            <a:srgbClr val="A70E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4843A2-B4D3-CA19-B23E-85B1B7475452}"/>
              </a:ext>
            </a:extLst>
          </p:cNvPr>
          <p:cNvSpPr txBox="1"/>
          <p:nvPr/>
        </p:nvSpPr>
        <p:spPr>
          <a:xfrm>
            <a:off x="767079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B972FC-C49A-1047-0A8A-1933ADE1FCC4}"/>
              </a:ext>
            </a:extLst>
          </p:cNvPr>
          <p:cNvSpPr txBox="1"/>
          <p:nvPr/>
        </p:nvSpPr>
        <p:spPr>
          <a:xfrm>
            <a:off x="1280159" y="791875"/>
            <a:ext cx="4107180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 can get help to pay for school.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There are hundreds of scholarships, financial aid programs, grants and student loans available to help future healthcare workers.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BA16D94-5DFF-EFDD-305F-8B26BE3D4204}"/>
              </a:ext>
            </a:extLst>
          </p:cNvPr>
          <p:cNvSpPr/>
          <p:nvPr/>
        </p:nvSpPr>
        <p:spPr>
          <a:xfrm>
            <a:off x="5925821" y="477520"/>
            <a:ext cx="5397497" cy="1818640"/>
          </a:xfrm>
          <a:prstGeom prst="roundRect">
            <a:avLst/>
          </a:prstGeom>
          <a:noFill/>
          <a:ln w="38100">
            <a:solidFill>
              <a:srgbClr val="6EA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FDD2776-9DE1-042E-FB63-559AE13BA8F8}"/>
              </a:ext>
            </a:extLst>
          </p:cNvPr>
          <p:cNvSpPr/>
          <p:nvPr/>
        </p:nvSpPr>
        <p:spPr>
          <a:xfrm>
            <a:off x="5824220" y="375920"/>
            <a:ext cx="513080" cy="513080"/>
          </a:xfrm>
          <a:prstGeom prst="ellipse">
            <a:avLst/>
          </a:prstGeom>
          <a:solidFill>
            <a:srgbClr val="6EA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9D69F4-A15A-0970-0F8A-4C2273601DE2}"/>
              </a:ext>
            </a:extLst>
          </p:cNvPr>
          <p:cNvSpPr txBox="1"/>
          <p:nvPr/>
        </p:nvSpPr>
        <p:spPr>
          <a:xfrm>
            <a:off x="5824220" y="43240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A926A9-78AB-866C-CC68-9C988504C05C}"/>
              </a:ext>
            </a:extLst>
          </p:cNvPr>
          <p:cNvSpPr txBox="1"/>
          <p:nvPr/>
        </p:nvSpPr>
        <p:spPr>
          <a:xfrm>
            <a:off x="6337299" y="791875"/>
            <a:ext cx="4701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You’ll earn a good salary.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Healthcare workers make great money, and the average entry-level healthcare worker earns about $15 per hour. The more experience and training you get in your field, the more money you can make.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85C03F2-5F75-7937-FA49-1C6EB72E7C16}"/>
              </a:ext>
            </a:extLst>
          </p:cNvPr>
          <p:cNvSpPr/>
          <p:nvPr/>
        </p:nvSpPr>
        <p:spPr>
          <a:xfrm>
            <a:off x="868681" y="2610515"/>
            <a:ext cx="4701538" cy="1818640"/>
          </a:xfrm>
          <a:prstGeom prst="roundRect">
            <a:avLst/>
          </a:prstGeom>
          <a:noFill/>
          <a:ln w="38100">
            <a:solidFill>
              <a:srgbClr val="FDB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C2157C-4811-DDFE-2438-E4C26FB164FC}"/>
              </a:ext>
            </a:extLst>
          </p:cNvPr>
          <p:cNvSpPr/>
          <p:nvPr/>
        </p:nvSpPr>
        <p:spPr>
          <a:xfrm>
            <a:off x="767079" y="2508915"/>
            <a:ext cx="513080" cy="513080"/>
          </a:xfrm>
          <a:prstGeom prst="ellipse">
            <a:avLst/>
          </a:prstGeom>
          <a:solidFill>
            <a:srgbClr val="FDB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0C14C8-E930-2088-69B1-29F97E298593}"/>
              </a:ext>
            </a:extLst>
          </p:cNvPr>
          <p:cNvSpPr txBox="1"/>
          <p:nvPr/>
        </p:nvSpPr>
        <p:spPr>
          <a:xfrm>
            <a:off x="767079" y="2565400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81A1F0-AF1E-7182-A79A-F440D71AB864}"/>
              </a:ext>
            </a:extLst>
          </p:cNvPr>
          <p:cNvSpPr txBox="1"/>
          <p:nvPr/>
        </p:nvSpPr>
        <p:spPr>
          <a:xfrm>
            <a:off x="1280159" y="2924870"/>
            <a:ext cx="4107180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You’ll have opportunities to advance.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Many employers provide education assistance </a:t>
            </a:r>
            <a:b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</a:br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for employees to go to school to qualify for higher-paying positions.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AF6AC6D-D426-4791-4BA0-AD63192FA7CF}"/>
              </a:ext>
            </a:extLst>
          </p:cNvPr>
          <p:cNvSpPr/>
          <p:nvPr/>
        </p:nvSpPr>
        <p:spPr>
          <a:xfrm>
            <a:off x="5925821" y="2610515"/>
            <a:ext cx="5397497" cy="1818640"/>
          </a:xfrm>
          <a:prstGeom prst="roundRect">
            <a:avLst/>
          </a:prstGeom>
          <a:noFill/>
          <a:ln w="38100">
            <a:solidFill>
              <a:srgbClr val="0027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FC41251-A517-1C7E-FCA8-A7ED62ED7B74}"/>
              </a:ext>
            </a:extLst>
          </p:cNvPr>
          <p:cNvSpPr/>
          <p:nvPr/>
        </p:nvSpPr>
        <p:spPr>
          <a:xfrm>
            <a:off x="5824220" y="2508915"/>
            <a:ext cx="513080" cy="513080"/>
          </a:xfrm>
          <a:prstGeom prst="ellipse">
            <a:avLst/>
          </a:prstGeom>
          <a:solidFill>
            <a:srgbClr val="0027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07023A-7504-4316-4D82-85FA3EF48197}"/>
              </a:ext>
            </a:extLst>
          </p:cNvPr>
          <p:cNvSpPr txBox="1"/>
          <p:nvPr/>
        </p:nvSpPr>
        <p:spPr>
          <a:xfrm>
            <a:off x="5824220" y="2565400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667CA3-973D-1FFB-FE7B-5FDF90089FD0}"/>
              </a:ext>
            </a:extLst>
          </p:cNvPr>
          <p:cNvSpPr txBox="1"/>
          <p:nvPr/>
        </p:nvSpPr>
        <p:spPr>
          <a:xfrm>
            <a:off x="6337299" y="2924870"/>
            <a:ext cx="4701537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You’ll have job security.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Unlike some industries that are losing workers</a:t>
            </a:r>
            <a:r>
              <a:rPr lang="en-US" sz="2000" b="0" i="0" u="none" strike="noStrike" baseline="30000">
                <a:solidFill>
                  <a:srgbClr val="53555A"/>
                </a:solidFill>
                <a:latin typeface="Open Sans" panose="020B0606030504020204" pitchFamily="34" charset="0"/>
              </a:rPr>
              <a:t>, </a:t>
            </a:r>
            <a:br>
              <a:rPr lang="en-US" sz="2000" b="0" i="0" u="none" strike="noStrike" baseline="30000">
                <a:solidFill>
                  <a:srgbClr val="53555A"/>
                </a:solidFill>
                <a:latin typeface="Open Sans" panose="020B0606030504020204" pitchFamily="34" charset="0"/>
              </a:rPr>
            </a:br>
            <a:r>
              <a:rPr lang="en-US" sz="2000" b="0" i="0" u="none" strike="noStrike" baseline="30000">
                <a:solidFill>
                  <a:srgbClr val="53555A"/>
                </a:solidFill>
                <a:latin typeface="Open Sans" panose="020B0606030504020204" pitchFamily="34" charset="0"/>
              </a:rPr>
              <a:t>the </a:t>
            </a:r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healthcare industry continues to </a:t>
            </a:r>
            <a:r>
              <a:rPr lang="en-US" sz="2000" b="0" i="0" u="none" strike="noStrike" baseline="30000">
                <a:solidFill>
                  <a:srgbClr val="53555A"/>
                </a:solidFill>
                <a:latin typeface="Open Sans" panose="020B0606030504020204" pitchFamily="34" charset="0"/>
              </a:rPr>
              <a:t>experience </a:t>
            </a:r>
            <a:br>
              <a:rPr lang="en-US" sz="2000" b="0" i="0" u="none" strike="noStrike" baseline="30000">
                <a:solidFill>
                  <a:srgbClr val="53555A"/>
                </a:solidFill>
                <a:latin typeface="Open Sans" panose="020B0606030504020204" pitchFamily="34" charset="0"/>
              </a:rPr>
            </a:br>
            <a:r>
              <a:rPr lang="en-US" sz="2000" b="0" i="0" u="none" strike="noStrike" baseline="30000">
                <a:solidFill>
                  <a:srgbClr val="53555A"/>
                </a:solidFill>
                <a:latin typeface="Open Sans" panose="020B0606030504020204" pitchFamily="34" charset="0"/>
              </a:rPr>
              <a:t>rapid </a:t>
            </a:r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growth.  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9DAE5B5-A138-EE3D-60D3-3DEB787FF364}"/>
              </a:ext>
            </a:extLst>
          </p:cNvPr>
          <p:cNvSpPr/>
          <p:nvPr/>
        </p:nvSpPr>
        <p:spPr>
          <a:xfrm>
            <a:off x="868681" y="4743510"/>
            <a:ext cx="4701538" cy="1818640"/>
          </a:xfrm>
          <a:prstGeom prst="roundRect">
            <a:avLst/>
          </a:prstGeom>
          <a:noFill/>
          <a:ln w="38100">
            <a:solidFill>
              <a:srgbClr val="8BC7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EA7A884-2DF8-ACD9-254B-931088D75581}"/>
              </a:ext>
            </a:extLst>
          </p:cNvPr>
          <p:cNvSpPr/>
          <p:nvPr/>
        </p:nvSpPr>
        <p:spPr>
          <a:xfrm>
            <a:off x="767079" y="4641910"/>
            <a:ext cx="513080" cy="513080"/>
          </a:xfrm>
          <a:prstGeom prst="ellipse">
            <a:avLst/>
          </a:prstGeom>
          <a:solidFill>
            <a:srgbClr val="8BC7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ACC927-839E-651B-69F9-265518CD2650}"/>
              </a:ext>
            </a:extLst>
          </p:cNvPr>
          <p:cNvSpPr txBox="1"/>
          <p:nvPr/>
        </p:nvSpPr>
        <p:spPr>
          <a:xfrm>
            <a:off x="767079" y="4698395"/>
            <a:ext cx="51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Black" panose="00000A00000000000000" pitchFamily="2" charset="0"/>
              </a:rPr>
              <a:t>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D66EAB-FC4F-6267-027D-067DCB0350DD}"/>
              </a:ext>
            </a:extLst>
          </p:cNvPr>
          <p:cNvSpPr txBox="1"/>
          <p:nvPr/>
        </p:nvSpPr>
        <p:spPr>
          <a:xfrm>
            <a:off x="1280159" y="5057865"/>
            <a:ext cx="4107180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000" i="0" u="none" strike="noStrike" baseline="30000" dirty="0">
                <a:solidFill>
                  <a:srgbClr val="53555A"/>
                </a:solidFill>
                <a:latin typeface="Montserrat SemiBold" panose="00000700000000000000" pitchFamily="2" charset="0"/>
              </a:rPr>
              <a:t>You can work with people—or not.</a:t>
            </a:r>
          </a:p>
          <a:p>
            <a:endParaRPr lang="en-US" sz="2000" baseline="30000" dirty="0">
              <a:solidFill>
                <a:srgbClr val="53555A"/>
              </a:solidFill>
              <a:latin typeface="Montserrat SemiBold" panose="00000700000000000000" pitchFamily="2" charset="0"/>
            </a:endParaRPr>
          </a:p>
          <a:p>
            <a:pPr marR="0" algn="l" rtl="0"/>
            <a:r>
              <a:rPr lang="en-US" sz="2000" b="0" i="0" u="none" strike="noStrike" baseline="30000" dirty="0">
                <a:solidFill>
                  <a:srgbClr val="53555A"/>
                </a:solidFill>
                <a:latin typeface="Open Sans" panose="020B0606030504020204" pitchFamily="34" charset="0"/>
              </a:rPr>
              <a:t>Some healthcare careers involve working as a team, while others involve working alone. You can choose the type of role you prefer. </a:t>
            </a:r>
          </a:p>
        </p:txBody>
      </p:sp>
    </p:spTree>
    <p:extLst>
      <p:ext uri="{BB962C8B-B14F-4D97-AF65-F5344CB8AC3E}">
        <p14:creationId xmlns:p14="http://schemas.microsoft.com/office/powerpoint/2010/main" val="1909490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6215657" y="1968620"/>
            <a:ext cx="2971800" cy="4450714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9764504" y="2102930"/>
            <a:ext cx="1856868" cy="2438609"/>
            <a:chOff x="9777662" y="1310482"/>
            <a:chExt cx="1856868" cy="3541287"/>
          </a:xfrm>
        </p:grpSpPr>
        <p:sp>
          <p:nvSpPr>
            <p:cNvPr id="19" name="Rounded Rectangle 18"/>
            <p:cNvSpPr/>
            <p:nvPr/>
          </p:nvSpPr>
          <p:spPr>
            <a:xfrm>
              <a:off x="9777662" y="1310482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rgbClr val="6EA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9777662" y="2220869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rgbClr val="0027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9777662" y="3131256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777662" y="4041643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0852481" y="1310482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0852481" y="2220869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852481" y="3131256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0852481" y="4041643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02" y="5717470"/>
            <a:ext cx="728565" cy="7285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00" y="3287714"/>
            <a:ext cx="728565" cy="7285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62" y="2136126"/>
            <a:ext cx="728565" cy="72856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01" y="4547061"/>
            <a:ext cx="728565" cy="728565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3763044" y="3062038"/>
            <a:ext cx="2831024" cy="2831024"/>
          </a:xfrm>
          <a:prstGeom prst="ellipse">
            <a:avLst/>
          </a:prstGeom>
          <a:noFill/>
          <a:ln w="444500">
            <a:solidFill>
              <a:schemeClr val="tx1">
                <a:alpha val="6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417752" y="4011281"/>
            <a:ext cx="2420017" cy="2420017"/>
          </a:xfrm>
          <a:prstGeom prst="ellipse">
            <a:avLst/>
          </a:prstGeom>
          <a:solidFill>
            <a:srgbClr val="00274E"/>
          </a:solidFill>
          <a:ln w="4445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2058630" y="1997190"/>
            <a:ext cx="986591" cy="986591"/>
            <a:chOff x="2058630" y="1307382"/>
            <a:chExt cx="986591" cy="986591"/>
          </a:xfrm>
        </p:grpSpPr>
        <p:sp>
          <p:nvSpPr>
            <p:cNvPr id="39" name="Oval 38"/>
            <p:cNvSpPr/>
            <p:nvPr/>
          </p:nvSpPr>
          <p:spPr>
            <a:xfrm>
              <a:off x="2058630" y="1307382"/>
              <a:ext cx="986591" cy="986591"/>
            </a:xfrm>
            <a:prstGeom prst="ellipse">
              <a:avLst/>
            </a:prstGeom>
            <a:solidFill>
              <a:srgbClr val="00274E"/>
            </a:solidFill>
            <a:ln w="444500"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191" y="1430699"/>
              <a:ext cx="731468" cy="731467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2058630" y="3199444"/>
            <a:ext cx="986591" cy="986591"/>
            <a:chOff x="2058630" y="2509636"/>
            <a:chExt cx="986591" cy="986591"/>
          </a:xfrm>
        </p:grpSpPr>
        <p:sp>
          <p:nvSpPr>
            <p:cNvPr id="40" name="Oval 39"/>
            <p:cNvSpPr/>
            <p:nvPr/>
          </p:nvSpPr>
          <p:spPr>
            <a:xfrm>
              <a:off x="2058630" y="2509636"/>
              <a:ext cx="986591" cy="986591"/>
            </a:xfrm>
            <a:prstGeom prst="ellipse">
              <a:avLst/>
            </a:prstGeom>
            <a:solidFill>
              <a:srgbClr val="00274E"/>
            </a:solidFill>
            <a:ln w="444500"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191" y="2629199"/>
              <a:ext cx="731468" cy="731467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2058630" y="5597907"/>
            <a:ext cx="986591" cy="986591"/>
            <a:chOff x="2058630" y="4908099"/>
            <a:chExt cx="986591" cy="986591"/>
          </a:xfrm>
        </p:grpSpPr>
        <p:sp>
          <p:nvSpPr>
            <p:cNvPr id="42" name="Oval 41"/>
            <p:cNvSpPr/>
            <p:nvPr/>
          </p:nvSpPr>
          <p:spPr>
            <a:xfrm>
              <a:off x="2058630" y="4908099"/>
              <a:ext cx="986591" cy="986591"/>
            </a:xfrm>
            <a:prstGeom prst="ellipse">
              <a:avLst/>
            </a:prstGeom>
            <a:solidFill>
              <a:srgbClr val="00274E"/>
            </a:solidFill>
            <a:ln w="444500"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191" y="5027662"/>
              <a:ext cx="731468" cy="731467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2058630" y="4403625"/>
            <a:ext cx="986591" cy="986591"/>
            <a:chOff x="2058630" y="3713817"/>
            <a:chExt cx="986591" cy="986591"/>
          </a:xfrm>
        </p:grpSpPr>
        <p:sp>
          <p:nvSpPr>
            <p:cNvPr id="41" name="Oval 40"/>
            <p:cNvSpPr/>
            <p:nvPr/>
          </p:nvSpPr>
          <p:spPr>
            <a:xfrm>
              <a:off x="2058630" y="3713817"/>
              <a:ext cx="986591" cy="986591"/>
            </a:xfrm>
            <a:prstGeom prst="ellipse">
              <a:avLst/>
            </a:prstGeom>
            <a:solidFill>
              <a:srgbClr val="00274E"/>
            </a:solidFill>
            <a:ln w="444500"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191" y="3828431"/>
              <a:ext cx="731468" cy="731467"/>
            </a:xfrm>
            <a:prstGeom prst="rect">
              <a:avLst/>
            </a:prstGeom>
          </p:spPr>
        </p:pic>
      </p:grpSp>
      <p:sp>
        <p:nvSpPr>
          <p:cNvPr id="55" name="Title 3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Example Slide Design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9783202" y="5168451"/>
            <a:ext cx="1856868" cy="1184784"/>
            <a:chOff x="9777662" y="1310482"/>
            <a:chExt cx="1856868" cy="1720513"/>
          </a:xfrm>
        </p:grpSpPr>
        <p:sp>
          <p:nvSpPr>
            <p:cNvPr id="57" name="Rounded Rectangle 56"/>
            <p:cNvSpPr/>
            <p:nvPr/>
          </p:nvSpPr>
          <p:spPr>
            <a:xfrm>
              <a:off x="9777662" y="1310482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9777662" y="2220869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10852481" y="1310482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0852481" y="2220869"/>
              <a:ext cx="782049" cy="810126"/>
            </a:xfrm>
            <a:prstGeom prst="roundRect">
              <a:avLst>
                <a:gd name="adj" fmla="val 30513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66" name="Straight Connector 65"/>
          <p:cNvCxnSpPr/>
          <p:nvPr/>
        </p:nvCxnSpPr>
        <p:spPr>
          <a:xfrm>
            <a:off x="9783202" y="4842861"/>
            <a:ext cx="183817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156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morial Health">
      <a:dk1>
        <a:srgbClr val="3A3838"/>
      </a:dk1>
      <a:lt1>
        <a:sysClr val="window" lastClr="FFFFFF"/>
      </a:lt1>
      <a:dk2>
        <a:srgbClr val="00284F"/>
      </a:dk2>
      <a:lt2>
        <a:srgbClr val="FFFFFF"/>
      </a:lt2>
      <a:accent1>
        <a:srgbClr val="D9D9D9"/>
      </a:accent1>
      <a:accent2>
        <a:srgbClr val="6EAFCC"/>
      </a:accent2>
      <a:accent3>
        <a:srgbClr val="79B848"/>
      </a:accent3>
      <a:accent4>
        <a:srgbClr val="F9B746"/>
      </a:accent4>
      <a:accent5>
        <a:srgbClr val="DE2414"/>
      </a:accent5>
      <a:accent6>
        <a:srgbClr val="F2F2F2"/>
      </a:accent6>
      <a:hlink>
        <a:srgbClr val="D8D8D8"/>
      </a:hlink>
      <a:folHlink>
        <a:srgbClr val="BFBFBF"/>
      </a:folHlink>
    </a:clrScheme>
    <a:fontScheme name="Memorial Health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753</Words>
  <Application>Microsoft Office PowerPoint</Application>
  <PresentationFormat>Widescreen</PresentationFormat>
  <Paragraphs>83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Montserrat Black</vt:lpstr>
      <vt:lpstr>Montserrat SemiBold</vt:lpstr>
      <vt:lpstr>Montserrat-SemiBold</vt:lpstr>
      <vt:lpstr>Open Sans</vt:lpstr>
      <vt:lpstr>Office Theme</vt:lpstr>
      <vt:lpstr>Custom Design</vt:lpstr>
      <vt:lpstr>10</vt:lpstr>
      <vt:lpstr>PowerPoint Presentation</vt:lpstr>
      <vt:lpstr>PowerPoint Presentation</vt:lpstr>
      <vt:lpstr>PowerPoint Presentation</vt:lpstr>
      <vt:lpstr>PowerPoint Presentation</vt:lpstr>
    </vt:vector>
  </TitlesOfParts>
  <Company>Memorial Health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Houston, Colleen</dc:creator>
  <cp:lastModifiedBy>Brown, Kristen</cp:lastModifiedBy>
  <cp:revision>36</cp:revision>
  <dcterms:created xsi:type="dcterms:W3CDTF">2021-09-05T03:52:56Z</dcterms:created>
  <dcterms:modified xsi:type="dcterms:W3CDTF">2025-04-03T14:44:01Z</dcterms:modified>
</cp:coreProperties>
</file>